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audi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38"/>
  </p:notesMasterIdLst>
  <p:sldIdLst>
    <p:sldId id="256" r:id="rId2"/>
    <p:sldId id="284" r:id="rId3"/>
    <p:sldId id="285" r:id="rId4"/>
    <p:sldId id="286" r:id="rId5"/>
    <p:sldId id="28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94" r:id="rId20"/>
    <p:sldId id="269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91" r:id="rId29"/>
    <p:sldId id="292" r:id="rId30"/>
    <p:sldId id="293" r:id="rId31"/>
    <p:sldId id="278" r:id="rId32"/>
    <p:sldId id="279" r:id="rId33"/>
    <p:sldId id="280" r:id="rId34"/>
    <p:sldId id="281" r:id="rId35"/>
    <p:sldId id="282" r:id="rId36"/>
    <p:sldId id="28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94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EBE8A-BF34-D042-9F15-775B3D423CDF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CB23A-F314-4740-9794-AD604A29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2A411-8E55-5C4C-9762-D209F75AF1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0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already</a:t>
            </a:r>
            <a:r>
              <a:rPr lang="en-US" baseline="0" dirty="0"/>
              <a:t> seen a bunch of 7</a:t>
            </a:r>
            <a:r>
              <a:rPr lang="en-US" baseline="30000" dirty="0"/>
              <a:t>th</a:t>
            </a:r>
            <a:r>
              <a:rPr lang="en-US" baseline="0" dirty="0"/>
              <a:t> chords, now we will look </a:t>
            </a:r>
            <a:r>
              <a:rPr lang="en-US" baseline="0" dirty="0" err="1"/>
              <a:t>closley</a:t>
            </a:r>
            <a:r>
              <a:rPr lang="en-US" baseline="0" dirty="0"/>
              <a:t> at how composers use them in tonal music. We will look at common and proper ways to handle the dissonance in the </a:t>
            </a:r>
            <a:r>
              <a:rPr lang="en-US" baseline="0" dirty="0" err="1"/>
              <a:t>seveth</a:t>
            </a:r>
            <a:r>
              <a:rPr lang="en-US" baseline="0" dirty="0"/>
              <a:t> chords.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CB23A-F314-4740-9794-AD604A296E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CB23A-F314-4740-9794-AD604A296E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6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 Regular" charset="0"/>
              </a:defRPr>
            </a:lvl1pPr>
          </a:lstStyle>
          <a:p>
            <a:fld id="{3BC48ABD-5EA9-4C4C-A6D4-E1E7AABBED2E}" type="datetimeFigureOut">
              <a:rPr lang="en-US" smtClean="0"/>
              <a:pPr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venir Next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 Regular" charset="0"/>
              </a:defRPr>
            </a:lvl1pPr>
          </a:lstStyle>
          <a:p>
            <a:fld id="{7CF6B68A-8873-884B-B48A-355EF7C98C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venir Next Regular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b="0" i="0" kern="1200">
          <a:solidFill>
            <a:schemeClr val="tx1"/>
          </a:solidFill>
          <a:latin typeface="Avenir Next Regular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b="0" i="0" kern="1200">
          <a:solidFill>
            <a:schemeClr val="tx1"/>
          </a:solidFill>
          <a:latin typeface="Avenir Next Regular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Avenir Next Regular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tx1"/>
          </a:solidFill>
          <a:latin typeface="Avenir Next Regular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tx1"/>
          </a:solidFill>
          <a:latin typeface="Avenir Next Regular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6048"/>
            <a:ext cx="9144000" cy="4331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0797" y="580265"/>
            <a:ext cx="6858000" cy="2387600"/>
          </a:xfrm>
        </p:spPr>
        <p:txBody>
          <a:bodyPr>
            <a:noAutofit/>
          </a:bodyPr>
          <a:lstStyle/>
          <a:p>
            <a:r>
              <a:rPr lang="en-US" sz="20000" dirty="0"/>
              <a:t>V</a:t>
            </a:r>
            <a:r>
              <a:rPr lang="en-US" sz="20000" baseline="30000" dirty="0"/>
              <a:t>7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7932"/>
            <a:ext cx="7886700" cy="4782723"/>
          </a:xfrm>
        </p:spPr>
        <p:txBody>
          <a:bodyPr>
            <a:normAutofit/>
          </a:bodyPr>
          <a:lstStyle/>
          <a:p>
            <a:pPr lvl="3"/>
            <a:endParaRPr lang="en-US" dirty="0"/>
          </a:p>
          <a:p>
            <a:r>
              <a:rPr lang="en-US" dirty="0"/>
              <a:t>We can think about these two rules in several ways:</a:t>
            </a:r>
          </a:p>
          <a:p>
            <a:pPr lvl="1"/>
            <a:r>
              <a:rPr lang="en-US" dirty="0"/>
              <a:t>Scale Degrees of the Key</a:t>
            </a:r>
          </a:p>
          <a:p>
            <a:pPr lvl="2"/>
            <a:r>
              <a:rPr lang="en-US" dirty="0"/>
              <a:t>4 → 3</a:t>
            </a:r>
          </a:p>
          <a:p>
            <a:pPr lvl="2"/>
            <a:r>
              <a:rPr lang="en-US" dirty="0"/>
              <a:t>7 → 1</a:t>
            </a:r>
          </a:p>
          <a:p>
            <a:pPr lvl="1"/>
            <a:r>
              <a:rPr lang="en-US" dirty="0"/>
              <a:t>Chord members</a:t>
            </a:r>
          </a:p>
          <a:p>
            <a:pPr lvl="2"/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of the dominant chord → 3</a:t>
            </a:r>
            <a:r>
              <a:rPr lang="en-US" baseline="30000" dirty="0"/>
              <a:t>rd</a:t>
            </a:r>
            <a:r>
              <a:rPr lang="en-US" dirty="0"/>
              <a:t> of the tonic chord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of the dominant chord → root of the tonic chord</a:t>
            </a:r>
          </a:p>
          <a:p>
            <a:pPr lvl="2"/>
            <a:endParaRPr lang="en-US" dirty="0"/>
          </a:p>
          <a:p>
            <a:r>
              <a:rPr lang="en-US" b="1" dirty="0"/>
              <a:t>IMPORTANT</a:t>
            </a:r>
            <a:r>
              <a:rPr lang="en-US" dirty="0"/>
              <a:t> – Do not confuse:</a:t>
            </a:r>
          </a:p>
          <a:p>
            <a:pPr lvl="1"/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of the Dominant chord </a:t>
            </a:r>
          </a:p>
          <a:p>
            <a:pPr marL="342900" lvl="1" indent="0">
              <a:buNone/>
            </a:pPr>
            <a:r>
              <a:rPr lang="en-US" i="1" dirty="0"/>
              <a:t>		with the</a:t>
            </a:r>
          </a:p>
          <a:p>
            <a:pPr lvl="1"/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scale degree of the key</a:t>
            </a:r>
          </a:p>
          <a:p>
            <a:pPr lvl="2"/>
            <a:r>
              <a:rPr lang="en-US" dirty="0"/>
              <a:t>i.e. the leading tone</a:t>
            </a:r>
          </a:p>
          <a:p>
            <a:pPr lvl="3"/>
            <a:r>
              <a:rPr lang="en-US" dirty="0"/>
              <a:t>i.e. the third of the dominant chord</a:t>
            </a:r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6"/>
            <a:ext cx="7886700" cy="87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Avenir Next Regular" charset="0"/>
                <a:ea typeface="+mj-ea"/>
                <a:cs typeface="+mj-cs"/>
              </a:defRPr>
            </a:lvl1pPr>
          </a:lstStyle>
          <a:p>
            <a:r>
              <a:rPr lang="en-US"/>
              <a:t>V</a:t>
            </a:r>
            <a:r>
              <a:rPr lang="en-US" baseline="30000"/>
              <a:t>7 </a:t>
            </a:r>
            <a:r>
              <a:rPr lang="en-US"/>
              <a:t>Voice Leading – </a:t>
            </a:r>
            <a:r>
              <a:rPr lang="en-US" i="1"/>
              <a:t>resolutions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7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7" y="2260459"/>
            <a:ext cx="8522413" cy="391156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87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Avenir Next Regular" charset="0"/>
                <a:ea typeface="+mj-ea"/>
                <a:cs typeface="+mj-cs"/>
              </a:defRPr>
            </a:lvl1pPr>
          </a:lstStyle>
          <a:p>
            <a:r>
              <a:rPr lang="en-US" dirty="0"/>
              <a:t>V</a:t>
            </a:r>
            <a:r>
              <a:rPr lang="en-US" baseline="30000" dirty="0"/>
              <a:t>7 </a:t>
            </a:r>
            <a:r>
              <a:rPr lang="en-US" dirty="0"/>
              <a:t>Voice Leading – </a:t>
            </a:r>
            <a:r>
              <a:rPr lang="en-US" i="1" dirty="0"/>
              <a:t>resolutions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83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76"/>
          <a:stretch/>
        </p:blipFill>
        <p:spPr>
          <a:xfrm>
            <a:off x="986319" y="533596"/>
            <a:ext cx="7088843" cy="3380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76"/>
          <a:stretch/>
        </p:blipFill>
        <p:spPr>
          <a:xfrm>
            <a:off x="1068511" y="3659808"/>
            <a:ext cx="6705837" cy="319819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8924" y="87724"/>
            <a:ext cx="7886700" cy="872807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 </a:t>
            </a:r>
            <a:r>
              <a:rPr lang="en-US" dirty="0"/>
              <a:t>Voice Leading – </a:t>
            </a:r>
            <a:r>
              <a:rPr lang="en-US" i="1" dirty="0"/>
              <a:t>resolutions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4"/>
          <a:stretch/>
        </p:blipFill>
        <p:spPr>
          <a:xfrm>
            <a:off x="1797978" y="3659808"/>
            <a:ext cx="6411074" cy="31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9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0" y="392192"/>
            <a:ext cx="7831314" cy="6465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417" y="-185139"/>
            <a:ext cx="9318661" cy="898595"/>
          </a:xfrm>
        </p:spPr>
        <p:txBody>
          <a:bodyPr>
            <a:normAutofit/>
          </a:bodyPr>
          <a:lstStyle/>
          <a:p>
            <a:r>
              <a:rPr lang="en-US" sz="2800" dirty="0"/>
              <a:t>Haydn: String Quartet in G Major, op. 76 no. 1, </a:t>
            </a:r>
            <a:r>
              <a:rPr lang="en-US" sz="2800" dirty="0" err="1"/>
              <a:t>mvt</a:t>
            </a:r>
            <a:r>
              <a:rPr lang="en-US" sz="2800" dirty="0"/>
              <a:t>. 1</a:t>
            </a:r>
          </a:p>
        </p:txBody>
      </p:sp>
      <p:pic>
        <p:nvPicPr>
          <p:cNvPr id="5" name="HAYDN_SQ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60" y="5796213"/>
            <a:ext cx="812800" cy="812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372456">
            <a:off x="4744232" y="3741052"/>
            <a:ext cx="1364697" cy="248473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1280375">
            <a:off x="4744231" y="2466707"/>
            <a:ext cx="1364697" cy="248473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4757"/>
          </a:xfrm>
        </p:spPr>
        <p:txBody>
          <a:bodyPr>
            <a:normAutofit/>
          </a:bodyPr>
          <a:lstStyle/>
          <a:p>
            <a:r>
              <a:rPr lang="en-US" sz="2500" dirty="0"/>
              <a:t>Brahms, String Quartet no. 2 in a minor, op. 51 no.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9482"/>
            <a:ext cx="9144000" cy="4722253"/>
          </a:xfrm>
        </p:spPr>
      </p:pic>
      <p:pic>
        <p:nvPicPr>
          <p:cNvPr id="5" name="Brahms_SQ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82" y="816882"/>
            <a:ext cx="812800" cy="812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372456">
            <a:off x="6484731" y="4981680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1280375">
            <a:off x="6481360" y="2708176"/>
            <a:ext cx="1066118" cy="199434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9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 </a:t>
            </a:r>
            <a:r>
              <a:rPr lang="en-US" dirty="0"/>
              <a:t>Voice Leading – </a:t>
            </a:r>
            <a:r>
              <a:rPr lang="en-US" i="1" dirty="0"/>
              <a:t>resolutions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7886700" cy="4625975"/>
          </a:xfrm>
        </p:spPr>
        <p:txBody>
          <a:bodyPr/>
          <a:lstStyle/>
          <a:p>
            <a:r>
              <a:rPr lang="en-US" dirty="0"/>
              <a:t>The resolution of a root position dominant 7</a:t>
            </a:r>
            <a:r>
              <a:rPr lang="en-US" baseline="30000" dirty="0"/>
              <a:t>th</a:t>
            </a:r>
            <a:r>
              <a:rPr lang="en-US" dirty="0"/>
              <a:t> to a root position tonic chord can get a little tricky.</a:t>
            </a:r>
          </a:p>
          <a:p>
            <a:r>
              <a:rPr lang="en-US" dirty="0"/>
              <a:t>Let’s start with what we know: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The 7th (ˆ4) must resolve down by step to ˆ3.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The 3rd of the chord (ˆ7), when in the top part, must resolve up by step to ˆ1</a:t>
            </a:r>
          </a:p>
          <a:p>
            <a:r>
              <a:rPr lang="en-US" dirty="0"/>
              <a:t>What is the interval between the 3</a:t>
            </a:r>
            <a:r>
              <a:rPr lang="en-US" baseline="30000" dirty="0"/>
              <a:t>rd</a:t>
            </a:r>
            <a:r>
              <a:rPr lang="en-US" dirty="0"/>
              <a:t> and 7</a:t>
            </a:r>
            <a:r>
              <a:rPr lang="en-US" baseline="30000" dirty="0"/>
              <a:t>th</a:t>
            </a:r>
            <a:r>
              <a:rPr lang="en-US" dirty="0"/>
              <a:t> of a dominant seventh chord?</a:t>
            </a:r>
          </a:p>
          <a:p>
            <a:pPr lvl="1"/>
            <a:r>
              <a:rPr lang="en-US" dirty="0" err="1"/>
              <a:t>Tritone</a:t>
            </a:r>
            <a:endParaRPr lang="en-US" dirty="0"/>
          </a:p>
          <a:p>
            <a:pPr lvl="2"/>
            <a:r>
              <a:rPr lang="en-US" dirty="0"/>
              <a:t>Which can be spelled as either an:</a:t>
            </a:r>
          </a:p>
          <a:p>
            <a:pPr lvl="2"/>
            <a:r>
              <a:rPr lang="en-US" dirty="0"/>
              <a:t>+4</a:t>
            </a:r>
          </a:p>
          <a:p>
            <a:pPr lvl="2"/>
            <a:r>
              <a:rPr lang="en-US" dirty="0"/>
              <a:t>º5</a:t>
            </a:r>
          </a:p>
          <a:p>
            <a:r>
              <a:rPr lang="en-US" dirty="0"/>
              <a:t>Notice that the +4 always resolves to a m6, and that the º5 always resolves to a M3.</a:t>
            </a:r>
          </a:p>
        </p:txBody>
      </p:sp>
    </p:spTree>
    <p:extLst>
      <p:ext uri="{BB962C8B-B14F-4D97-AF65-F5344CB8AC3E}">
        <p14:creationId xmlns:p14="http://schemas.microsoft.com/office/powerpoint/2010/main" val="82468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 </a:t>
            </a:r>
            <a:r>
              <a:rPr lang="en-US" dirty="0"/>
              <a:t>Voice Leading – </a:t>
            </a:r>
            <a:r>
              <a:rPr lang="en-US" i="1" dirty="0"/>
              <a:t>resolutions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7886700" cy="4625975"/>
          </a:xfrm>
        </p:spPr>
        <p:txBody>
          <a:bodyPr/>
          <a:lstStyle/>
          <a:p>
            <a:r>
              <a:rPr lang="en-US" dirty="0"/>
              <a:t>You will notice that when we follow these two rules in a 4-part texture we resolve to an incomplete tonic triad.</a:t>
            </a:r>
          </a:p>
          <a:p>
            <a:pPr lvl="1"/>
            <a:r>
              <a:rPr lang="en-US" dirty="0"/>
              <a:t>This is acceptable, and quite common in tonal music.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6" y="2286707"/>
            <a:ext cx="5926667" cy="42344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4133" y="5147733"/>
            <a:ext cx="1557867" cy="12379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10741" y="5130799"/>
            <a:ext cx="1557867" cy="12379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Schubert, </a:t>
            </a:r>
            <a:r>
              <a:rPr lang="en-US" dirty="0" err="1"/>
              <a:t>Originaltänze</a:t>
            </a:r>
            <a:r>
              <a:rPr lang="en-US" dirty="0"/>
              <a:t>, D. 365 no. 19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089"/>
            <a:ext cx="9144000" cy="4879503"/>
          </a:xfrm>
        </p:spPr>
      </p:pic>
      <p:pic>
        <p:nvPicPr>
          <p:cNvPr id="5" name="Schuber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35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59" y="456575"/>
            <a:ext cx="7886700" cy="1325563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 </a:t>
            </a:r>
            <a:r>
              <a:rPr lang="en-US" dirty="0"/>
              <a:t>Voice Leading – </a:t>
            </a:r>
            <a:r>
              <a:rPr lang="en-US" i="1" dirty="0"/>
              <a:t>resolutions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flipV="1">
            <a:off x="3764692" y="3631052"/>
            <a:ext cx="915635" cy="29509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59" y="1090172"/>
            <a:ext cx="7886700" cy="6241312"/>
          </a:xfrm>
        </p:spPr>
        <p:txBody>
          <a:bodyPr/>
          <a:lstStyle/>
          <a:p>
            <a:r>
              <a:rPr lang="en-US" dirty="0"/>
              <a:t>What about resolving to a complete tonic triad???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8" y="1475377"/>
            <a:ext cx="5326913" cy="48864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56441" y="1762064"/>
            <a:ext cx="1431305" cy="3647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48841" y="4358517"/>
            <a:ext cx="854594" cy="156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25733" y="4728239"/>
            <a:ext cx="854594" cy="156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44796" y="3695390"/>
            <a:ext cx="854594" cy="5537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72093" y="1991367"/>
            <a:ext cx="1658004" cy="36268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5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191"/>
            <a:ext cx="9144000" cy="38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Part-writing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do a quick review of Part Writing guidelines.</a:t>
            </a:r>
          </a:p>
          <a:p>
            <a:r>
              <a:rPr lang="en-US" dirty="0"/>
              <a:t>Avoid </a:t>
            </a:r>
            <a:r>
              <a:rPr lang="en-US" b="1" u="sng" dirty="0"/>
              <a:t>Crossed Voices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is where a voice is higher than the voice part above it, or lower than the voice part below it.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3242281"/>
            <a:ext cx="4901154" cy="23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44988"/>
            <a:ext cx="7886700" cy="6241312"/>
          </a:xfrm>
        </p:spPr>
        <p:txBody>
          <a:bodyPr/>
          <a:lstStyle/>
          <a:p>
            <a:r>
              <a:rPr lang="en-US" dirty="0"/>
              <a:t>We have two options to avoid a parallel 5</a:t>
            </a:r>
            <a:r>
              <a:rPr lang="en-US" baseline="30000" dirty="0"/>
              <a:t>th</a:t>
            </a:r>
            <a:r>
              <a:rPr lang="en-US" dirty="0"/>
              <a:t> and resolve to a complete tonic triad: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Use an incomplete V</a:t>
            </a:r>
            <a:r>
              <a:rPr lang="en-US" baseline="30000" dirty="0"/>
              <a:t>7</a:t>
            </a:r>
            <a:r>
              <a:rPr lang="en-US" dirty="0"/>
              <a:t>, omitting the 5</a:t>
            </a:r>
            <a:r>
              <a:rPr lang="en-US" baseline="30000" dirty="0"/>
              <a:t>th</a:t>
            </a:r>
            <a:r>
              <a:rPr lang="en-US" dirty="0"/>
              <a:t> and doubling the root.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070551"/>
            <a:ext cx="7793990" cy="327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2029"/>
            <a:ext cx="7886700" cy="1325563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 </a:t>
            </a:r>
            <a:r>
              <a:rPr lang="en-US" dirty="0"/>
              <a:t>Voice Leading – </a:t>
            </a:r>
            <a:r>
              <a:rPr lang="en-US" i="1" dirty="0"/>
              <a:t>resolutions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 </a:t>
            </a:r>
            <a:r>
              <a:rPr lang="en-US" dirty="0"/>
              <a:t>Voice Leading – </a:t>
            </a:r>
            <a:r>
              <a:rPr lang="en-US" i="1" dirty="0"/>
              <a:t>resolutions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6665"/>
            <a:ext cx="7886700" cy="4351338"/>
          </a:xfrm>
        </p:spPr>
        <p:txBody>
          <a:bodyPr/>
          <a:lstStyle/>
          <a:p>
            <a:pPr marL="0" lvl="1" indent="0">
              <a:spcBef>
                <a:spcPts val="750"/>
              </a:spcBef>
              <a:buNone/>
            </a:pPr>
            <a:r>
              <a:rPr lang="en-US" dirty="0"/>
              <a:t>2.	Use a complete V</a:t>
            </a:r>
            <a:r>
              <a:rPr lang="en-US" baseline="30000" dirty="0"/>
              <a:t>7</a:t>
            </a:r>
            <a:r>
              <a:rPr lang="en-US" dirty="0"/>
              <a:t>, but put the leading tone (3</a:t>
            </a:r>
            <a:r>
              <a:rPr lang="en-US" baseline="30000" dirty="0"/>
              <a:t>rd</a:t>
            </a:r>
            <a:r>
              <a:rPr lang="en-US" dirty="0"/>
              <a:t> of the V</a:t>
            </a:r>
            <a:r>
              <a:rPr lang="en-US" baseline="30000" dirty="0"/>
              <a:t>7</a:t>
            </a:r>
            <a:r>
              <a:rPr lang="en-US" dirty="0"/>
              <a:t>) in an 	inner part and “frustrate” its natural resolution by taking it down a 	M3 to the 5th of the tonic triad.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52" y="2046446"/>
            <a:ext cx="4494848" cy="45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 </a:t>
            </a:r>
            <a:r>
              <a:rPr lang="en-US" dirty="0"/>
              <a:t>Voice Leading – </a:t>
            </a:r>
            <a:r>
              <a:rPr lang="en-US" i="1" dirty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classify the approach the the 7</a:t>
            </a:r>
            <a:r>
              <a:rPr lang="en-US" baseline="30000" dirty="0"/>
              <a:t>th</a:t>
            </a:r>
            <a:r>
              <a:rPr lang="en-US" dirty="0"/>
              <a:t> of the dominant chord in a similar fashion to NCTs</a:t>
            </a:r>
          </a:p>
          <a:p>
            <a:r>
              <a:rPr lang="en-US" b="1" dirty="0"/>
              <a:t>Suspension figure: </a:t>
            </a:r>
            <a:r>
              <a:rPr lang="en-US" dirty="0"/>
              <a:t>the same pitch class as the 7th</a:t>
            </a:r>
            <a:endParaRPr lang="en-US" b="1" dirty="0"/>
          </a:p>
          <a:p>
            <a:r>
              <a:rPr lang="en-US" b="1" dirty="0"/>
              <a:t>Passing tone figure: </a:t>
            </a:r>
            <a:r>
              <a:rPr lang="en-US" dirty="0"/>
              <a:t>a step above the 7th</a:t>
            </a:r>
            <a:endParaRPr lang="en-US" b="1" dirty="0"/>
          </a:p>
          <a:p>
            <a:r>
              <a:rPr lang="en-US" b="1" dirty="0"/>
              <a:t>Neighboring tone figure: </a:t>
            </a:r>
            <a:r>
              <a:rPr lang="en-US" dirty="0"/>
              <a:t>a step below the 7th</a:t>
            </a:r>
            <a:endParaRPr lang="en-US" b="1" dirty="0"/>
          </a:p>
          <a:p>
            <a:r>
              <a:rPr lang="en-US" b="1" dirty="0"/>
              <a:t>Appoggiatura figure: </a:t>
            </a:r>
            <a:r>
              <a:rPr lang="en-US" dirty="0"/>
              <a:t>a leap into the 7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App. Figure is rare, if used make sure to use an ascending leap.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0419"/>
            <a:ext cx="9144000" cy="22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6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10" y="-142874"/>
            <a:ext cx="7886700" cy="1325563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</a:t>
            </a:r>
            <a:r>
              <a:rPr lang="en-US" dirty="0"/>
              <a:t> Review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1027907"/>
            <a:ext cx="8370994" cy="5824855"/>
          </a:xfrm>
        </p:spPr>
      </p:pic>
      <p:sp>
        <p:nvSpPr>
          <p:cNvPr id="11" name="Right Arrow 10"/>
          <p:cNvSpPr/>
          <p:nvPr/>
        </p:nvSpPr>
        <p:spPr>
          <a:xfrm rot="372456">
            <a:off x="5540296" y="2812637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318512">
            <a:off x="5086638" y="3126425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5</a:t>
            </a:r>
            <a:r>
              <a:rPr lang="en-US" baseline="30000" dirty="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 resolves to tonic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5023" y="3168248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venir Next" charset="0"/>
                <a:ea typeface="Avenir Next" charset="0"/>
                <a:cs typeface="Avenir Next" charset="0"/>
              </a:rPr>
              <a:t>Tripling the root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988279"/>
            <a:ext cx="8352790" cy="569386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372456">
            <a:off x="5570777" y="4514320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1280375">
            <a:off x="5536480" y="1885216"/>
            <a:ext cx="1066118" cy="199434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0968882">
            <a:off x="5405119" y="1294473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Leading tone resolves up</a:t>
            </a:r>
          </a:p>
        </p:txBody>
      </p:sp>
      <p:sp>
        <p:nvSpPr>
          <p:cNvPr id="9" name="TextBox 8"/>
          <p:cNvSpPr txBox="1"/>
          <p:nvPr/>
        </p:nvSpPr>
        <p:spPr>
          <a:xfrm rot="318512">
            <a:off x="5354320" y="3969883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baseline="3000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>
                <a:latin typeface="Avenir Next" charset="0"/>
                <a:ea typeface="Avenir Next" charset="0"/>
                <a:cs typeface="Avenir Next" charset="0"/>
              </a:rPr>
              <a:t> resolves down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20687512">
            <a:off x="5577719" y="5048122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0968882">
            <a:off x="5067538" y="5815866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Root position</a:t>
            </a:r>
          </a:p>
          <a:p>
            <a:pPr algn="ctr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chords</a:t>
            </a:r>
          </a:p>
        </p:txBody>
      </p:sp>
      <p:sp>
        <p:nvSpPr>
          <p:cNvPr id="15" name="Right Arrow 14"/>
          <p:cNvSpPr/>
          <p:nvPr/>
        </p:nvSpPr>
        <p:spPr>
          <a:xfrm rot="21280375">
            <a:off x="5566960" y="2616422"/>
            <a:ext cx="1066118" cy="199434"/>
          </a:xfrm>
          <a:prstGeom prst="rightArrow">
            <a:avLst>
              <a:gd name="adj1" fmla="val 22249"/>
              <a:gd name="adj2" fmla="val 11249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21320240">
            <a:off x="5067538" y="3056864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5</a:t>
            </a:r>
            <a:r>
              <a:rPr lang="en-US" baseline="30000" dirty="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 resolves to </a:t>
            </a:r>
            <a:r>
              <a:rPr lang="en-US">
                <a:latin typeface="Avenir Next" charset="0"/>
                <a:ea typeface="Avenir Next" charset="0"/>
                <a:cs typeface="Avenir Next" charset="0"/>
              </a:rPr>
              <a:t>the 3</a:t>
            </a:r>
            <a:r>
              <a:rPr lang="en-US" baseline="30000">
                <a:latin typeface="Avenir Next" charset="0"/>
                <a:ea typeface="Avenir Next" charset="0"/>
                <a:cs typeface="Avenir Next" charset="0"/>
              </a:rPr>
              <a:t>rd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00712" y="6240736"/>
            <a:ext cx="557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charset="0"/>
                <a:ea typeface="Avenir Next" charset="0"/>
                <a:cs typeface="Avenir Next" charset="0"/>
              </a:rPr>
              <a:t>f#:            V</a:t>
            </a:r>
            <a:r>
              <a:rPr lang="en-US" sz="3200" baseline="30000" dirty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sz="3200" dirty="0">
                <a:latin typeface="Avenir Next" charset="0"/>
                <a:ea typeface="Avenir Next" charset="0"/>
                <a:cs typeface="Avenir Next" charset="0"/>
              </a:rPr>
              <a:t>             </a:t>
            </a:r>
            <a:r>
              <a:rPr lang="en-US" sz="3200" dirty="0" err="1">
                <a:latin typeface="Avenir Next" charset="0"/>
                <a:ea typeface="Avenir Next" charset="0"/>
                <a:cs typeface="Avenir Next" charset="0"/>
              </a:rPr>
              <a:t>i</a:t>
            </a:r>
            <a:endParaRPr lang="en-US" sz="32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0386" y="3098214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venir Next" charset="0"/>
                <a:ea typeface="Avenir Next" charset="0"/>
                <a:cs typeface="Avenir Next" charset="0"/>
              </a:rPr>
              <a:t>Doubling the 3</a:t>
            </a:r>
            <a:r>
              <a:rPr lang="en-US" i="1" baseline="30000" dirty="0">
                <a:latin typeface="Avenir Next" charset="0"/>
                <a:ea typeface="Avenir Next" charset="0"/>
                <a:cs typeface="Avenir Next" charset="0"/>
              </a:rPr>
              <a:t>rd</a:t>
            </a:r>
            <a:r>
              <a:rPr lang="en-US" i="1" dirty="0">
                <a:latin typeface="Avenir Next" charset="0"/>
                <a:ea typeface="Avenir Next" charset="0"/>
                <a:cs typeface="Avenir Next" charset="0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7885" y="721714"/>
            <a:ext cx="282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Complete → Incomplete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07760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8" grpId="0"/>
      <p:bldP spid="5" grpId="0" animBg="1"/>
      <p:bldP spid="6" grpId="0" animBg="1"/>
      <p:bldP spid="7" grpId="0"/>
      <p:bldP spid="9" grpId="0"/>
      <p:bldP spid="10" grpId="0" animBg="1"/>
      <p:bldP spid="12" grpId="0"/>
      <p:bldP spid="15" grpId="0" animBg="1"/>
      <p:bldP spid="15" grpId="1" animBg="1"/>
      <p:bldP spid="16" grpId="0"/>
      <p:bldP spid="17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818383"/>
            <a:ext cx="8396632" cy="599239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10" y="-142874"/>
            <a:ext cx="7886700" cy="1325563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</a:t>
            </a:r>
            <a:r>
              <a:rPr lang="en-US" dirty="0"/>
              <a:t> Review</a:t>
            </a:r>
            <a:endParaRPr lang="en-US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5423452" y="3719547"/>
            <a:ext cx="167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venir Next" charset="0"/>
                <a:ea typeface="Avenir Next" charset="0"/>
                <a:cs typeface="Avenir Next" charset="0"/>
              </a:rPr>
              <a:t>Doubled Root </a:t>
            </a:r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becomes 5th</a:t>
            </a:r>
          </a:p>
        </p:txBody>
      </p:sp>
      <p:sp>
        <p:nvSpPr>
          <p:cNvPr id="5" name="Right Arrow 4"/>
          <p:cNvSpPr/>
          <p:nvPr/>
        </p:nvSpPr>
        <p:spPr>
          <a:xfrm rot="372456">
            <a:off x="5582852" y="2453265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1280375">
            <a:off x="5536480" y="1885216"/>
            <a:ext cx="1066118" cy="199434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0968882">
            <a:off x="5405119" y="1294473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Leading tone resolves 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9459" y="2834922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baseline="3000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>
                <a:latin typeface="Avenir Next" charset="0"/>
                <a:ea typeface="Avenir Next" charset="0"/>
                <a:cs typeface="Avenir Next" charset="0"/>
              </a:rPr>
              <a:t> resolves down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20687512">
            <a:off x="5577719" y="5048122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0968882">
            <a:off x="5189457" y="5875727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Root position</a:t>
            </a:r>
          </a:p>
          <a:p>
            <a:pPr algn="ctr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chords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670862" y="4389716"/>
            <a:ext cx="906405" cy="175769"/>
          </a:xfrm>
          <a:prstGeom prst="rightArrow">
            <a:avLst>
              <a:gd name="adj1" fmla="val 22249"/>
              <a:gd name="adj2" fmla="val 11249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00712" y="6240736"/>
            <a:ext cx="557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charset="0"/>
                <a:ea typeface="Avenir Next" charset="0"/>
                <a:cs typeface="Avenir Next" charset="0"/>
              </a:rPr>
              <a:t>f#:            V</a:t>
            </a:r>
            <a:r>
              <a:rPr lang="en-US" sz="3200" baseline="30000" dirty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sz="3200" dirty="0">
                <a:latin typeface="Avenir Next" charset="0"/>
                <a:ea typeface="Avenir Next" charset="0"/>
                <a:cs typeface="Avenir Next" charset="0"/>
              </a:rPr>
              <a:t>             </a:t>
            </a:r>
            <a:r>
              <a:rPr lang="en-US" sz="3200" dirty="0" err="1">
                <a:latin typeface="Avenir Next" charset="0"/>
                <a:ea typeface="Avenir Next" charset="0"/>
                <a:cs typeface="Avenir Next" charset="0"/>
              </a:rPr>
              <a:t>i</a:t>
            </a:r>
            <a:endParaRPr lang="en-US" sz="32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91855" y="3859299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venir Next" charset="0"/>
                <a:ea typeface="Avenir Next" charset="0"/>
                <a:cs typeface="Avenir Next" charset="0"/>
              </a:rPr>
              <a:t>Doubling </a:t>
            </a:r>
            <a:r>
              <a:rPr lang="en-US" i="1">
                <a:latin typeface="Avenir Next" charset="0"/>
                <a:ea typeface="Avenir Next" charset="0"/>
                <a:cs typeface="Avenir Next" charset="0"/>
              </a:rPr>
              <a:t>the root</a:t>
            </a:r>
            <a:endParaRPr lang="en-US" i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47885" y="721714"/>
            <a:ext cx="282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Incomplete → Complete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07760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6" grpId="0" animBg="1"/>
      <p:bldP spid="7" grpId="0"/>
      <p:bldP spid="9" grpId="0"/>
      <p:bldP spid="10" grpId="0" animBg="1"/>
      <p:bldP spid="12" grpId="0"/>
      <p:bldP spid="15" grpId="0" animBg="1"/>
      <p:bldP spid="17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5" y="758594"/>
            <a:ext cx="7943543" cy="59038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10" y="-142874"/>
            <a:ext cx="7886700" cy="1325563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</a:t>
            </a:r>
            <a:r>
              <a:rPr lang="en-US" dirty="0"/>
              <a:t> Review</a:t>
            </a:r>
            <a:endParaRPr lang="en-US" baseline="30000" dirty="0"/>
          </a:p>
        </p:txBody>
      </p:sp>
      <p:sp>
        <p:nvSpPr>
          <p:cNvPr id="5" name="Right Arrow 4"/>
          <p:cNvSpPr/>
          <p:nvPr/>
        </p:nvSpPr>
        <p:spPr>
          <a:xfrm rot="372456">
            <a:off x="5586871" y="2371934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696987">
            <a:off x="5536481" y="2938743"/>
            <a:ext cx="1066118" cy="461640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97428">
            <a:off x="4881932" y="3338588"/>
            <a:ext cx="1971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Next" charset="0"/>
                <a:ea typeface="Avenir Next" charset="0"/>
                <a:cs typeface="Avenir Next" charset="0"/>
              </a:rPr>
              <a:t>Leading tone </a:t>
            </a:r>
            <a:r>
              <a:rPr lang="en-US" sz="1400" b="1" dirty="0">
                <a:latin typeface="Avenir Next" charset="0"/>
                <a:ea typeface="Avenir Next" charset="0"/>
                <a:cs typeface="Avenir Next" charset="0"/>
              </a:rPr>
              <a:t>frustrates</a:t>
            </a:r>
            <a:r>
              <a:rPr lang="en-US" sz="1400" dirty="0">
                <a:latin typeface="Avenir Next" charset="0"/>
                <a:ea typeface="Avenir Next" charset="0"/>
                <a:cs typeface="Avenir Next" charset="0"/>
              </a:rPr>
              <a:t> to </a:t>
            </a:r>
          </a:p>
          <a:p>
            <a:pPr algn="ctr"/>
            <a:r>
              <a:rPr lang="en-US" sz="1400" dirty="0">
                <a:latin typeface="Avenir Next" charset="0"/>
                <a:ea typeface="Avenir Next" charset="0"/>
                <a:cs typeface="Avenir Next" charset="0"/>
              </a:rPr>
              <a:t>resolve down a M3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5262" y="1218548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baseline="30000" dirty="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 resolves down</a:t>
            </a:r>
          </a:p>
        </p:txBody>
      </p:sp>
      <p:sp>
        <p:nvSpPr>
          <p:cNvPr id="10" name="Right Arrow 9"/>
          <p:cNvSpPr/>
          <p:nvPr/>
        </p:nvSpPr>
        <p:spPr>
          <a:xfrm rot="20687512">
            <a:off x="5577719" y="5048122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0968882">
            <a:off x="5189457" y="5875727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Root position</a:t>
            </a:r>
          </a:p>
          <a:p>
            <a:pPr algn="ctr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chords</a:t>
            </a:r>
          </a:p>
        </p:txBody>
      </p:sp>
      <p:sp>
        <p:nvSpPr>
          <p:cNvPr id="15" name="Right Arrow 14"/>
          <p:cNvSpPr/>
          <p:nvPr/>
        </p:nvSpPr>
        <p:spPr>
          <a:xfrm rot="550347">
            <a:off x="5660702" y="4694516"/>
            <a:ext cx="906405" cy="175769"/>
          </a:xfrm>
          <a:prstGeom prst="rightArrow">
            <a:avLst>
              <a:gd name="adj1" fmla="val 22249"/>
              <a:gd name="adj2" fmla="val 11249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00712" y="6240736"/>
            <a:ext cx="557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charset="0"/>
                <a:ea typeface="Avenir Next" charset="0"/>
                <a:cs typeface="Avenir Next" charset="0"/>
              </a:rPr>
              <a:t>f#:            V</a:t>
            </a:r>
            <a:r>
              <a:rPr lang="en-US" sz="3200" baseline="30000" dirty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sz="3200" dirty="0">
                <a:latin typeface="Avenir Next" charset="0"/>
                <a:ea typeface="Avenir Next" charset="0"/>
                <a:cs typeface="Avenir Next" charset="0"/>
              </a:rPr>
              <a:t>             </a:t>
            </a:r>
            <a:r>
              <a:rPr lang="en-US" sz="3200" dirty="0" err="1">
                <a:latin typeface="Avenir Next" charset="0"/>
                <a:ea typeface="Avenir Next" charset="0"/>
                <a:cs typeface="Avenir Next" charset="0"/>
              </a:rPr>
              <a:t>i</a:t>
            </a:r>
            <a:endParaRPr lang="en-US" sz="32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72296" y="3977065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venir Next" charset="0"/>
                <a:ea typeface="Avenir Next" charset="0"/>
                <a:cs typeface="Avenir Next" charset="0"/>
              </a:rPr>
              <a:t>Doubling </a:t>
            </a:r>
          </a:p>
          <a:p>
            <a:pPr algn="ctr"/>
            <a:r>
              <a:rPr lang="en-US" i="1" dirty="0">
                <a:latin typeface="Avenir Next" charset="0"/>
                <a:ea typeface="Avenir Next" charset="0"/>
                <a:cs typeface="Avenir Next" charset="0"/>
              </a:rPr>
              <a:t>the root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7885" y="721714"/>
            <a:ext cx="282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Complete → Complete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07760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40329" y="4073977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Avenir Next" charset="0"/>
                <a:ea typeface="Avenir Next" charset="0"/>
                <a:cs typeface="Avenir Next" charset="0"/>
              </a:rPr>
              <a:t>5</a:t>
            </a:r>
            <a:r>
              <a:rPr lang="en-US" i="1" baseline="3000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 i="1">
                <a:latin typeface="Avenir Next" charset="0"/>
                <a:ea typeface="Avenir Next" charset="0"/>
                <a:cs typeface="Avenir Next" charset="0"/>
              </a:rPr>
              <a:t> resolves to tonic*</a:t>
            </a:r>
            <a:endParaRPr lang="en-US" i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957" y="6027003"/>
            <a:ext cx="2237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* Can also resolve to 3</a:t>
            </a:r>
            <a:r>
              <a:rPr lang="en-US" sz="1200" i="1" baseline="30000" dirty="0">
                <a:latin typeface="Avenir Next" charset="0"/>
                <a:ea typeface="Avenir Next" charset="0"/>
                <a:cs typeface="Avenir Next" charset="0"/>
              </a:rPr>
              <a:t>rd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, which would result in a doubling of the 3</a:t>
            </a:r>
            <a:r>
              <a:rPr lang="en-US" sz="1200" i="1" baseline="30000" dirty="0">
                <a:latin typeface="Avenir Next" charset="0"/>
                <a:ea typeface="Avenir Next" charset="0"/>
                <a:cs typeface="Avenir Next" charset="0"/>
              </a:rPr>
              <a:t>rd</a:t>
            </a:r>
            <a:r>
              <a:rPr lang="en-US" sz="1200" i="1" dirty="0">
                <a:latin typeface="Avenir Next" charset="0"/>
                <a:ea typeface="Avenir Next" charset="0"/>
                <a:cs typeface="Avenir Next" charset="0"/>
              </a:rPr>
              <a:t> of the tonic chord</a:t>
            </a:r>
          </a:p>
        </p:txBody>
      </p:sp>
    </p:spTree>
    <p:extLst>
      <p:ext uri="{BB962C8B-B14F-4D97-AF65-F5344CB8AC3E}">
        <p14:creationId xmlns:p14="http://schemas.microsoft.com/office/powerpoint/2010/main" val="15017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  <p:bldP spid="10" grpId="0" animBg="1"/>
      <p:bldP spid="12" grpId="0"/>
      <p:bldP spid="15" grpId="0" animBg="1"/>
      <p:bldP spid="17" grpId="0"/>
      <p:bldP spid="21" grpId="0"/>
      <p:bldP spid="22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1"/>
          <a:stretch/>
        </p:blipFill>
        <p:spPr>
          <a:xfrm>
            <a:off x="78178" y="4115676"/>
            <a:ext cx="6086007" cy="2762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</a:t>
            </a:r>
            <a:r>
              <a:rPr lang="en-US" dirty="0"/>
              <a:t> in Deceptive Cadences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apply these same rules to resolving a V</a:t>
            </a:r>
            <a:r>
              <a:rPr lang="en-US" baseline="30000" dirty="0"/>
              <a:t>7 </a:t>
            </a:r>
            <a:r>
              <a:rPr lang="en-US" dirty="0"/>
              <a:t>to a vi (or VI)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bass(root) moves up by step to  ˆ6, the root of the vi ( or VI) chord.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leading tone (ˆ7) resolves up by step to tonic (ˆ1).</a:t>
            </a:r>
          </a:p>
          <a:p>
            <a:pPr lvl="1">
              <a:buFont typeface="Arial" charset="0"/>
              <a:buChar char="•"/>
            </a:pPr>
            <a:r>
              <a:rPr lang="en-US" i="1" dirty="0"/>
              <a:t>Exception: If the leading tone is in an inner voice in the major mode, it may move down by step to ˆ6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other voices move down by step.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20328" y="3792511"/>
            <a:ext cx="1956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Don’t write a V</a:t>
            </a:r>
            <a:r>
              <a:rPr lang="en-US" baseline="30000" dirty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 – I</a:t>
            </a:r>
            <a:r>
              <a:rPr lang="en-US" baseline="-25000" dirty="0">
                <a:latin typeface="Avenir Next" charset="0"/>
                <a:ea typeface="Avenir Next" charset="0"/>
                <a:cs typeface="Avenir Next" charset="0"/>
              </a:rPr>
              <a:t>6</a:t>
            </a:r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 progression.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85" y="4417406"/>
            <a:ext cx="2957018" cy="211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</a:t>
            </a:r>
            <a:r>
              <a:rPr lang="en-US" dirty="0"/>
              <a:t> in Inversion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much easier to handle the resolution of a V</a:t>
            </a:r>
            <a:r>
              <a:rPr lang="en-US" baseline="30000" dirty="0"/>
              <a:t>7</a:t>
            </a:r>
            <a:r>
              <a:rPr lang="en-US" dirty="0"/>
              <a:t> in inversion</a:t>
            </a:r>
          </a:p>
          <a:p>
            <a:r>
              <a:rPr lang="en-US" dirty="0"/>
              <a:t>However, we should not consider inverted V</a:t>
            </a:r>
            <a:r>
              <a:rPr lang="en-US" baseline="30000" dirty="0"/>
              <a:t>7</a:t>
            </a:r>
            <a:r>
              <a:rPr lang="en-US" dirty="0"/>
              <a:t> chords for important cadences.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Inverting the V</a:t>
            </a:r>
            <a:r>
              <a:rPr lang="en-US" baseline="30000" dirty="0"/>
              <a:t>7</a:t>
            </a:r>
            <a:r>
              <a:rPr lang="en-US" dirty="0"/>
              <a:t> chord lessens the harmonic pull to the tonic.</a:t>
            </a:r>
          </a:p>
          <a:p>
            <a:pPr lvl="1"/>
            <a:endParaRPr lang="en-US" dirty="0"/>
          </a:p>
          <a:p>
            <a:r>
              <a:rPr lang="en-US" dirty="0"/>
              <a:t>Our 2 main rules still apply:</a:t>
            </a:r>
          </a:p>
          <a:p>
            <a:r>
              <a:rPr lang="en-US" dirty="0"/>
              <a:t>Otherwise resolve by step</a:t>
            </a:r>
          </a:p>
          <a:p>
            <a:r>
              <a:rPr lang="en-US" dirty="0"/>
              <a:t>ˆ5 → ˆ5</a:t>
            </a:r>
          </a:p>
          <a:p>
            <a:r>
              <a:rPr lang="en-US" dirty="0"/>
              <a:t>ˆ2 → ˆ1</a:t>
            </a:r>
          </a:p>
          <a:p>
            <a:r>
              <a:rPr lang="en-US" dirty="0"/>
              <a:t>Think of how the V chord in a </a:t>
            </a:r>
          </a:p>
          <a:p>
            <a:pPr marL="0" indent="0">
              <a:buNone/>
            </a:pPr>
            <a:r>
              <a:rPr lang="en-US" dirty="0"/>
              <a:t>Similar inversion functions </a:t>
            </a:r>
          </a:p>
          <a:p>
            <a:pPr marL="0" indent="0">
              <a:buNone/>
            </a:pPr>
            <a:r>
              <a:rPr lang="en-US" dirty="0"/>
              <a:t>(passing six-four chords, etc.)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4393883" y="3794146"/>
            <a:ext cx="2384428" cy="2139048"/>
          </a:xfrm>
          <a:prstGeom prst="rightArrow">
            <a:avLst>
              <a:gd name="adj1" fmla="val 75310"/>
              <a:gd name="adj2" fmla="val 4242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6200000">
            <a:off x="6551659" y="3716809"/>
            <a:ext cx="2511383" cy="2139048"/>
          </a:xfrm>
          <a:prstGeom prst="rightArrow">
            <a:avLst>
              <a:gd name="adj1" fmla="val 75310"/>
              <a:gd name="adj2" fmla="val 5107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96577" y="3760505"/>
            <a:ext cx="2179040" cy="220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000" b="1" i="1" dirty="0"/>
              <a:t>The </a:t>
            </a:r>
            <a:r>
              <a:rPr lang="en-US" sz="3000" b="1" i="1" dirty="0">
                <a:solidFill>
                  <a:srgbClr val="FF0000"/>
                </a:solidFill>
              </a:rPr>
              <a:t>7</a:t>
            </a:r>
            <a:r>
              <a:rPr lang="en-US" sz="3000" b="1" i="1" baseline="30000" dirty="0">
                <a:solidFill>
                  <a:srgbClr val="FF0000"/>
                </a:solidFill>
              </a:rPr>
              <a:t>th</a:t>
            </a:r>
            <a:r>
              <a:rPr lang="en-US" sz="3000" b="1" i="1" dirty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Font typeface="Arial"/>
              <a:buNone/>
            </a:pPr>
            <a:r>
              <a:rPr lang="en-US" sz="3000" b="1" i="1" dirty="0"/>
              <a:t>always</a:t>
            </a:r>
          </a:p>
          <a:p>
            <a:pPr marL="0" indent="0" algn="ctr">
              <a:buFont typeface="Arial"/>
              <a:buNone/>
            </a:pPr>
            <a:r>
              <a:rPr lang="en-US" sz="3000" b="1" i="1" dirty="0"/>
              <a:t>resolves </a:t>
            </a:r>
          </a:p>
          <a:p>
            <a:pPr marL="0" indent="0" algn="ctr">
              <a:buFont typeface="Arial"/>
              <a:buNone/>
            </a:pPr>
            <a:r>
              <a:rPr lang="en-US" sz="3000" b="1" i="1" dirty="0"/>
              <a:t>down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696481" y="3835697"/>
            <a:ext cx="2308970" cy="2206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400" b="1" i="1" dirty="0"/>
              <a:t>The 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>
                <a:solidFill>
                  <a:schemeClr val="accent5"/>
                </a:solidFill>
              </a:rPr>
              <a:t>leading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>
                <a:solidFill>
                  <a:schemeClr val="accent5"/>
                </a:solidFill>
              </a:rPr>
              <a:t>tone</a:t>
            </a:r>
            <a:endParaRPr lang="en-US" sz="5400" b="1" i="1" dirty="0"/>
          </a:p>
          <a:p>
            <a:pPr marL="0" indent="0" algn="ctr">
              <a:buFont typeface="Arial"/>
              <a:buNone/>
            </a:pPr>
            <a:r>
              <a:rPr lang="en-US" sz="5400" b="1" i="1" dirty="0"/>
              <a:t>resolves 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0" y="2348561"/>
            <a:ext cx="8885991" cy="2583658"/>
          </a:xfr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021"/>
            <a:ext cx="8805384" cy="4202906"/>
          </a:xfrm>
        </p:spPr>
      </p:pic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259" y="3248230"/>
            <a:ext cx="4904613" cy="2622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Part-writing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Voice </a:t>
            </a:r>
            <a:r>
              <a:rPr lang="en-US" b="1" u="sng" dirty="0"/>
              <a:t>Spacing</a:t>
            </a:r>
            <a:endParaRPr lang="en-US" dirty="0"/>
          </a:p>
          <a:p>
            <a:pPr lvl="1"/>
            <a:r>
              <a:rPr lang="en-US" dirty="0"/>
              <a:t>Avoid overly spacious chord voicings</a:t>
            </a:r>
          </a:p>
          <a:p>
            <a:pPr lvl="1"/>
            <a:r>
              <a:rPr lang="en-US" dirty="0"/>
              <a:t>There should be no more than an octave between each voice, excluding between the tenor and bass.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83" y="365126"/>
            <a:ext cx="6213726" cy="6245056"/>
          </a:xfrm>
        </p:spPr>
      </p:pic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5" y="412750"/>
            <a:ext cx="8114001" cy="658713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Beethoven, Piano Sonata in B-flat Major, op. 22, </a:t>
            </a:r>
            <a:r>
              <a:rPr lang="en-US" sz="2000" dirty="0" err="1"/>
              <a:t>mvt</a:t>
            </a:r>
            <a:r>
              <a:rPr lang="en-US" sz="2000" dirty="0"/>
              <a:t>. 2</a:t>
            </a:r>
            <a:br>
              <a:rPr lang="en-US" dirty="0"/>
            </a:br>
            <a:endParaRPr lang="en-US" dirty="0"/>
          </a:p>
        </p:txBody>
      </p:sp>
      <p:pic>
        <p:nvPicPr>
          <p:cNvPr id="5" name="Beets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734725"/>
          </a:xfrm>
        </p:spPr>
        <p:txBody>
          <a:bodyPr>
            <a:normAutofit/>
          </a:bodyPr>
          <a:lstStyle/>
          <a:p>
            <a:r>
              <a:rPr lang="en-US" dirty="0"/>
              <a:t>Chopin, Polonaise in g minor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891"/>
            <a:ext cx="9144000" cy="2974109"/>
          </a:xfrm>
        </p:spPr>
      </p:pic>
      <p:pic>
        <p:nvPicPr>
          <p:cNvPr id="5" name="Chop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0872" y="10395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Saint-Saëns, Oratorio de Noël, op. 12 no. 9, Chorale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1558"/>
            <a:ext cx="9144000" cy="2675574"/>
          </a:xfrm>
        </p:spPr>
      </p:pic>
      <p:pic>
        <p:nvPicPr>
          <p:cNvPr id="5" name="SaintSaen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16906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J.S. Bach, Chorale no. 60 ("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freue</a:t>
            </a:r>
            <a:r>
              <a:rPr lang="en-US" dirty="0"/>
              <a:t> </a:t>
            </a:r>
            <a:r>
              <a:rPr lang="en-US" dirty="0" err="1"/>
              <a:t>mich</a:t>
            </a:r>
            <a:r>
              <a:rPr lang="en-US" dirty="0"/>
              <a:t> in </a:t>
            </a:r>
            <a:r>
              <a:rPr lang="en-US" dirty="0" err="1"/>
              <a:t>dir</a:t>
            </a:r>
            <a:r>
              <a:rPr lang="en-US" dirty="0"/>
              <a:t>”)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7646"/>
            <a:ext cx="9086302" cy="3186790"/>
          </a:xfrm>
        </p:spPr>
      </p:pic>
      <p:pic>
        <p:nvPicPr>
          <p:cNvPr id="5" name="BachCho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250" y="12842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J.S. Bach, Chorale no. 269 ("Jesu, der du </a:t>
            </a:r>
            <a:r>
              <a:rPr lang="en-US" dirty="0" err="1"/>
              <a:t>meine</a:t>
            </a:r>
            <a:r>
              <a:rPr lang="en-US" dirty="0"/>
              <a:t> </a:t>
            </a:r>
            <a:r>
              <a:rPr lang="en-US" dirty="0" err="1"/>
              <a:t>Seele</a:t>
            </a:r>
            <a:r>
              <a:rPr lang="en-US" dirty="0"/>
              <a:t>")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0925"/>
            <a:ext cx="9002937" cy="2272783"/>
          </a:xfrm>
        </p:spPr>
      </p:pic>
      <p:pic>
        <p:nvPicPr>
          <p:cNvPr id="5" name="Bach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9200" y="16906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Bruckner, </a:t>
            </a:r>
            <a:r>
              <a:rPr lang="en-US" dirty="0" err="1"/>
              <a:t>Tantum</a:t>
            </a:r>
            <a:r>
              <a:rPr lang="en-US" dirty="0"/>
              <a:t> Ergo no. 2, mm. 1-10	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389"/>
            <a:ext cx="9020714" cy="2367756"/>
          </a:xfrm>
        </p:spPr>
      </p:pic>
      <p:pic>
        <p:nvPicPr>
          <p:cNvPr id="5" name="Bruckn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3957" y="18897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9473"/>
            <a:ext cx="9144000" cy="1640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94560" y="3858220"/>
            <a:ext cx="1746504" cy="19096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3886200" y="3858220"/>
            <a:ext cx="1746504" cy="19096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5506974" y="3858220"/>
            <a:ext cx="1746504" cy="19096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7244334" y="3858220"/>
            <a:ext cx="1899666" cy="19096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42664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tonal music, it is important to consider the relationships between any voice in the texture and every other voice in the texture. </a:t>
            </a:r>
          </a:p>
          <a:p>
            <a:pPr lvl="1"/>
            <a:r>
              <a:rPr lang="en-US" dirty="0"/>
              <a:t>When music progresses from one chord to the next, there are five possible relationships between any two voices (or parts).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 a four-part texture, there are six distinct pairs of voices, that each have their own movement type for each chord change.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5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3835787"/>
            <a:ext cx="9144000" cy="2759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Objectionable Parallel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5155"/>
            <a:ext cx="7886700" cy="3263504"/>
          </a:xfrm>
        </p:spPr>
        <p:txBody>
          <a:bodyPr/>
          <a:lstStyle/>
          <a:p>
            <a:r>
              <a:rPr lang="en-US" dirty="0"/>
              <a:t>A hallmark of this style we are learning is the independence of voices. </a:t>
            </a:r>
          </a:p>
          <a:p>
            <a:r>
              <a:rPr lang="en-US" dirty="0"/>
              <a:t>P5 and P8 are the most stable and pure intervals</a:t>
            </a:r>
          </a:p>
          <a:p>
            <a:pPr lvl="1"/>
            <a:r>
              <a:rPr lang="en-US" dirty="0"/>
              <a:t>When two voices are at an interval of a P5 or P8 and move in parallel motion the voices become linked and the independence of each voice is lost.</a:t>
            </a:r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753"/>
            <a:ext cx="9144000" cy="2973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16" y="4411676"/>
            <a:ext cx="5232682" cy="133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Diatonic Seventh Chords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0221"/>
            <a:ext cx="7886700" cy="4466191"/>
          </a:xfrm>
        </p:spPr>
        <p:txBody>
          <a:bodyPr/>
          <a:lstStyle/>
          <a:p>
            <a:r>
              <a:rPr lang="en-US" dirty="0"/>
              <a:t>We have already seen and analyzed many diatonic seventh chords this semester.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77" y="5649052"/>
            <a:ext cx="5125631" cy="13322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6044" y="4805061"/>
            <a:ext cx="33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6044" y="5864989"/>
            <a:ext cx="33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</a:t>
            </a:r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Seventh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diatonic seventh chord most commonly encountered is a major-minor seventh chord.</a:t>
            </a:r>
          </a:p>
          <a:p>
            <a:pPr lvl="1"/>
            <a:r>
              <a:rPr lang="en-US" dirty="0"/>
              <a:t>It only diatonically occurs on the fifth scale degree, or dominant of a key.</a:t>
            </a:r>
          </a:p>
          <a:p>
            <a:pPr lvl="1"/>
            <a:r>
              <a:rPr lang="en-US" dirty="0"/>
              <a:t>It is so common that the term ”Dominant Seventh” and “Major-minor seventh” are used interchangeably.</a:t>
            </a:r>
          </a:p>
          <a:p>
            <a:r>
              <a:rPr lang="en-US" dirty="0"/>
              <a:t>In a minor key it is necessary to raise scale degree 7. </a:t>
            </a:r>
          </a:p>
          <a:p>
            <a:pPr lvl="1"/>
            <a:r>
              <a:rPr lang="en-US" dirty="0"/>
              <a:t>The minor seventh chord built on scale degree 5 is rarely used.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90" y="4404046"/>
            <a:ext cx="6481210" cy="24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8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436245"/>
            <a:ext cx="7407667" cy="341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or V</a:t>
            </a:r>
            <a:r>
              <a:rPr lang="en-US" baseline="30000" dirty="0"/>
              <a:t>7 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the 7th of a chord occupies only a portion of the chord’s duration</a:t>
            </a:r>
          </a:p>
          <a:p>
            <a:pPr lvl="1"/>
            <a:r>
              <a:rPr lang="en-US" dirty="0"/>
              <a:t>The chord may be correctly labeled either as:</a:t>
            </a:r>
          </a:p>
          <a:p>
            <a:pPr lvl="1"/>
            <a:r>
              <a:rPr lang="en-US" dirty="0"/>
              <a:t>a 7th chord </a:t>
            </a:r>
          </a:p>
          <a:p>
            <a:pPr lvl="1"/>
            <a:r>
              <a:rPr lang="en-US" dirty="0"/>
              <a:t>a triad with an NCT</a:t>
            </a:r>
          </a:p>
          <a:p>
            <a:pPr lvl="1"/>
            <a:r>
              <a:rPr lang="en-US" dirty="0"/>
              <a:t>It is not necessary to do both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9402" y="6041204"/>
            <a:ext cx="657546" cy="816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67846" y="6041204"/>
            <a:ext cx="1109610" cy="472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 rot="5400000">
            <a:off x="-152625" y="1492064"/>
            <a:ext cx="4702586" cy="4397342"/>
          </a:xfrm>
          <a:prstGeom prst="rightArrow">
            <a:avLst>
              <a:gd name="adj1" fmla="val 75310"/>
              <a:gd name="adj2" fmla="val 4242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4201721" y="1366872"/>
            <a:ext cx="4952966" cy="4397342"/>
          </a:xfrm>
          <a:prstGeom prst="rightArrow">
            <a:avLst>
              <a:gd name="adj1" fmla="val 75310"/>
              <a:gd name="adj2" fmla="val 5107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2807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baseline="30000" dirty="0"/>
              <a:t>7 </a:t>
            </a:r>
            <a:r>
              <a:rPr lang="en-US" dirty="0"/>
              <a:t>Voice Leading – </a:t>
            </a:r>
            <a:r>
              <a:rPr lang="en-US" i="1" dirty="0"/>
              <a:t>resolutions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90689"/>
            <a:ext cx="4479533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i="1" dirty="0"/>
              <a:t>The </a:t>
            </a:r>
            <a:r>
              <a:rPr lang="en-US" sz="5400" b="1" i="1" dirty="0">
                <a:solidFill>
                  <a:srgbClr val="FF0000"/>
                </a:solidFill>
              </a:rPr>
              <a:t>7</a:t>
            </a:r>
            <a:r>
              <a:rPr lang="en-US" sz="5400" b="1" i="1" baseline="30000" dirty="0">
                <a:solidFill>
                  <a:srgbClr val="FF0000"/>
                </a:solidFill>
              </a:rPr>
              <a:t>th</a:t>
            </a:r>
            <a:r>
              <a:rPr lang="en-US" sz="5400" b="1" i="1" dirty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400" b="1" i="1" dirty="0"/>
              <a:t>always</a:t>
            </a:r>
          </a:p>
          <a:p>
            <a:pPr marL="0" indent="0" algn="ctr">
              <a:buNone/>
            </a:pPr>
            <a:r>
              <a:rPr lang="en-US" sz="5400" b="1" i="1" dirty="0"/>
              <a:t>resolves </a:t>
            </a:r>
          </a:p>
          <a:p>
            <a:pPr marL="0" indent="0" algn="ctr">
              <a:buNone/>
            </a:pPr>
            <a:r>
              <a:rPr lang="en-US" sz="5400" b="1" i="1" dirty="0"/>
              <a:t>down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97339" y="1690689"/>
            <a:ext cx="47466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400" b="1" i="1" dirty="0"/>
              <a:t>The 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>
                <a:solidFill>
                  <a:schemeClr val="accent5"/>
                </a:solidFill>
              </a:rPr>
              <a:t>leading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>
                <a:solidFill>
                  <a:schemeClr val="accent5"/>
                </a:solidFill>
              </a:rPr>
              <a:t>tone</a:t>
            </a:r>
            <a:endParaRPr lang="en-US" sz="5400" b="1" i="1" dirty="0"/>
          </a:p>
          <a:p>
            <a:pPr marL="0" indent="0" algn="ctr">
              <a:buFont typeface="Arial"/>
              <a:buNone/>
            </a:pPr>
            <a:r>
              <a:rPr lang="en-US" sz="5400" b="1" i="1" dirty="0"/>
              <a:t>resolves 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44935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2158</TotalTime>
  <Words>1191</Words>
  <Application>Microsoft Macintosh PowerPoint</Application>
  <PresentationFormat>On-screen Show (4:3)</PresentationFormat>
  <Paragraphs>175</Paragraphs>
  <Slides>36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Avenir Next</vt:lpstr>
      <vt:lpstr>Avenir Next Regular</vt:lpstr>
      <vt:lpstr>Calibri</vt:lpstr>
      <vt:lpstr>Office Theme</vt:lpstr>
      <vt:lpstr>V7</vt:lpstr>
      <vt:lpstr>Part-writing Guidelines</vt:lpstr>
      <vt:lpstr>Part-writing Guidelines</vt:lpstr>
      <vt:lpstr>Parallel Motion</vt:lpstr>
      <vt:lpstr>Objectionable Parallel Movement</vt:lpstr>
      <vt:lpstr>Diatonic Seventh Chords</vt:lpstr>
      <vt:lpstr>Dominant Seventh </vt:lpstr>
      <vt:lpstr>V or V7 ?</vt:lpstr>
      <vt:lpstr>V7 Voice Leading – resolutions</vt:lpstr>
      <vt:lpstr>PowerPoint Presentation</vt:lpstr>
      <vt:lpstr>PowerPoint Presentation</vt:lpstr>
      <vt:lpstr>V7 Voice Leading – resolutions</vt:lpstr>
      <vt:lpstr>Haydn: String Quartet in G Major, op. 76 no. 1, mvt. 1</vt:lpstr>
      <vt:lpstr>Brahms, String Quartet no. 2 in a minor, op. 51 no. 2</vt:lpstr>
      <vt:lpstr>V7 Voice Leading – resolutions </vt:lpstr>
      <vt:lpstr>V7 Voice Leading – resolutions </vt:lpstr>
      <vt:lpstr>Schubert, Originaltänze, D. 365 no. 19 </vt:lpstr>
      <vt:lpstr>V7 Voice Leading – resolutions </vt:lpstr>
      <vt:lpstr>PowerPoint Presentation</vt:lpstr>
      <vt:lpstr>V7 Voice Leading – resolutions </vt:lpstr>
      <vt:lpstr>V7 Voice Leading – resolutions </vt:lpstr>
      <vt:lpstr>V7 Voice Leading – approaches</vt:lpstr>
      <vt:lpstr>V7 Review</vt:lpstr>
      <vt:lpstr>V7 Review</vt:lpstr>
      <vt:lpstr>V7 Review</vt:lpstr>
      <vt:lpstr>V7 in Deceptive Cadences</vt:lpstr>
      <vt:lpstr>V7 in Inversion</vt:lpstr>
      <vt:lpstr>PowerPoint Presentation</vt:lpstr>
      <vt:lpstr>PowerPoint Presentation</vt:lpstr>
      <vt:lpstr>PowerPoint Presentation</vt:lpstr>
      <vt:lpstr>Beethoven, Piano Sonata in B-flat Major, op. 22, mvt. 2 </vt:lpstr>
      <vt:lpstr>Chopin, Polonaise in g minor</vt:lpstr>
      <vt:lpstr>Saint-Saëns, Oratorio de Noël, op. 12 no. 9, Chorale </vt:lpstr>
      <vt:lpstr>J.S. Bach, Chorale no. 60 ("Ich freue mich in dir”) </vt:lpstr>
      <vt:lpstr>J.S. Bach, Chorale no. 269 ("Jesu, der du meine Seele")  </vt:lpstr>
      <vt:lpstr>Bruckner, Tantum Ergo no. 2, mm. 1-10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Wells</dc:creator>
  <cp:lastModifiedBy>Samuel Wells</cp:lastModifiedBy>
  <cp:revision>55</cp:revision>
  <dcterms:created xsi:type="dcterms:W3CDTF">2016-11-13T13:12:58Z</dcterms:created>
  <dcterms:modified xsi:type="dcterms:W3CDTF">2018-10-29T12:14:15Z</dcterms:modified>
</cp:coreProperties>
</file>